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58" r:id="rId4"/>
    <p:sldId id="259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>
      <p:cViewPr>
        <p:scale>
          <a:sx n="87" d="100"/>
          <a:sy n="87" d="100"/>
        </p:scale>
        <p:origin x="2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Evolution du Virus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France</c:v>
                </c:pt>
                <c:pt idx="1">
                  <c:v>Royaume-Unis</c:v>
                </c:pt>
                <c:pt idx="2">
                  <c:v>Espagne</c:v>
                </c:pt>
                <c:pt idx="3">
                  <c:v>Portugal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670000</c:v>
                </c:pt>
                <c:pt idx="1">
                  <c:v>456789</c:v>
                </c:pt>
                <c:pt idx="2">
                  <c:v>789998</c:v>
                </c:pt>
                <c:pt idx="3">
                  <c:v>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D9-EB44-BD9A-DF098FB2498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France</c:v>
                </c:pt>
                <c:pt idx="1">
                  <c:v>Royaume-Unis</c:v>
                </c:pt>
                <c:pt idx="2">
                  <c:v>Espagne</c:v>
                </c:pt>
                <c:pt idx="3">
                  <c:v>Portugal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977787</c:v>
                </c:pt>
                <c:pt idx="1">
                  <c:v>885432</c:v>
                </c:pt>
                <c:pt idx="2">
                  <c:v>909997</c:v>
                </c:pt>
                <c:pt idx="3">
                  <c:v>776654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D9-EB44-BD9A-DF098FB2498A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France</c:v>
                </c:pt>
                <c:pt idx="1">
                  <c:v>Royaume-Unis</c:v>
                </c:pt>
                <c:pt idx="2">
                  <c:v>Espagne</c:v>
                </c:pt>
                <c:pt idx="3">
                  <c:v>Portugal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766559</c:v>
                </c:pt>
                <c:pt idx="1">
                  <c:v>677997</c:v>
                </c:pt>
                <c:pt idx="2">
                  <c:v>388767</c:v>
                </c:pt>
                <c:pt idx="3">
                  <c:v>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D9-EB44-BD9A-DF098FB2498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001487"/>
        <c:axId val="2101003135"/>
      </c:barChart>
      <c:catAx>
        <c:axId val="2101001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1003135"/>
        <c:crosses val="autoZero"/>
        <c:auto val="1"/>
        <c:lblAlgn val="ctr"/>
        <c:lblOffset val="100"/>
        <c:noMultiLvlLbl val="0"/>
      </c:catAx>
      <c:valAx>
        <c:axId val="210100313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0100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37E62-841F-ED40-9EA8-579B730458DB}" type="datetimeFigureOut">
              <a:rPr lang="fr-FR" smtClean="0"/>
              <a:t>12/10/2021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B6F34-EE49-8D48-A885-2F0308C3C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15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6F34-EE49-8D48-A885-2F0308C3C04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17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6F34-EE49-8D48-A885-2F0308C3C04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68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6F34-EE49-8D48-A885-2F0308C3C04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03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C281B-8FAD-0C4C-81FF-8FF4E6AA2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C56AC6-C054-8343-B9D8-DD58FA0B5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1F7DBF-08C1-5340-83B7-D7AF56B9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7E4CA-3CE8-3E43-BFC4-9931FF2EC105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D9045-24F2-8D45-B61A-EBDE9E99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A5A74F-1A8D-214C-8F93-83EC1BC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90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F8965-50F8-924B-9DA4-DBF7231E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84EDF0-622D-EA41-AFBD-FFBA9750B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316A4B-368A-E148-A630-9F1858D5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96B7-D06F-4F46-A4F0-66183524089E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A98518-E583-9643-89AF-19795A6A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A1F492-AC96-C146-B55A-C93F58B8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75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828084-A0BF-B24D-A914-838E342C2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EBCB6C-49B9-AD40-B254-4334B53B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2B062A-A46F-AA43-95E9-86B4929F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B7B5-8F8D-0942-B52A-4D505DAB3D5E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8FA906-A59F-2644-B680-7BE341A0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87EC65-0543-A04E-ACC1-BEA18356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0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392AC-EA5B-DC4D-84C6-20FF6D2B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26C5AA-2E7E-3C47-BD39-C142142F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DBD334-B712-2643-9666-1408A0F5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3F87-B94A-0B4C-A4A2-C29BC1A0DC3C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BEB36-C573-054A-9A85-61776E4C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9DBC8B-B778-E340-964A-F788D903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4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6B0A1-BD79-0A47-8B81-5BC1A38D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C3E1A6-E69C-5649-88E0-92E1EB376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6FBA5E-26B9-EF40-887D-E4A109F5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275B7-0E5D-C543-B47A-BCEEA08FA6CD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9B2DA5-5DFD-DB4C-86A2-7571C2D5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92256-918E-B447-9730-D06BB1CB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11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CD7DF-7332-2D43-AA27-085346CA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F8CD80-F44B-C14A-9EC6-921A09E9D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9BC41B-9082-BB4A-BDE2-B5C9DDA10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6A6721-03D8-5447-90C7-A190F4F0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E6EB-A051-8A4D-81E3-177ABF33D8EB}" type="datetime1">
              <a:rPr lang="fr-FR" smtClean="0"/>
              <a:t>12/10/2021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A00814-7B8C-4847-B53B-277E269D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D3BD3C-ED25-FD4B-A8ED-97622F1D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23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FE02D-3F60-B741-9D25-BE680AC3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A89CE1-A6D0-7E49-999F-9D2DE8F60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9A2332-210B-A74F-8BCC-0A1AEEEDF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17D8D7-14D2-9A4F-ABEE-362FFC673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DA71C8-09A8-854D-96DA-06BE009F2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103C08A-D739-D842-AF3C-A63420DFE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843A-0CFC-4A4E-95F6-5CB59F936E39}" type="datetime1">
              <a:rPr lang="fr-FR" smtClean="0"/>
              <a:t>12/10/2021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07AE24-4C62-2F42-8F5C-6DBE0A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780383-B086-5244-AAF3-6264A4FB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61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DF025-6630-CD4E-A301-3577ADCA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2C4ADF-9DBB-2B43-BADA-1882FD65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B6-C586-4447-952D-B602A7B4F7C5}" type="datetime1">
              <a:rPr lang="fr-FR" smtClean="0"/>
              <a:t>12/10/2021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CC8C7E-D726-A54E-9CFE-5F9ADF0E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463D58-A121-FC42-BFA6-CC0C61C5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1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6D8367-A32C-E840-A150-3F356365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63C1-913C-D742-AB6F-B4EF928EF1C4}" type="datetime1">
              <a:rPr lang="fr-FR" smtClean="0"/>
              <a:t>12/10/2021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AA0EB0-61A9-1F4C-96B7-3E887354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5C55DE-0758-374A-9136-E1295B70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10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B26B7-767A-734B-96C3-70BA985D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F253A3-41C5-514F-B32A-56F3B248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D05FB-1CB7-B641-B7C9-AD4B57680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EBD6DC-F91A-7A48-871C-37ECF7CE1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5655-4B04-7E40-A212-7AC41D8DD6FC}" type="datetime1">
              <a:rPr lang="fr-FR" smtClean="0"/>
              <a:t>12/10/2021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70DE38-DF4A-344A-B3F3-B236A6EE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796DCF-5E66-F047-8209-05D54D0A4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15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346F4-32F4-3A46-9CF2-983D7F45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2AC151F-32D0-C942-898C-80C7E8AE9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9E690C-D0FF-2044-B93D-B1E981B6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DF3BC0-1A97-6247-A56F-F8D70BCB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AA57-2B76-EF4A-A9BF-4ED2B7CB6866}" type="datetime1">
              <a:rPr lang="fr-FR" smtClean="0"/>
              <a:t>12/10/2021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58DC8-C870-6D4A-9B4C-D7A4BF4C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60A176-ECA5-F44C-ACB2-9D4900E6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0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80B4FD-402F-6C4A-B9D2-CFFDFA4F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79B863-2A9B-B744-B7A3-82488D37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7A089C-6307-9B4E-AC91-05E2845DE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7B9A6-77FA-B943-BA98-347532402A75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FD78E-C32E-B845-A77E-6F368AFA5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06CA6-82C4-AF48-8442-F1D1CF83C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55">
            <a:extLst>
              <a:ext uri="{FF2B5EF4-FFF2-40B4-BE49-F238E27FC236}">
                <a16:creationId xmlns:a16="http://schemas.microsoft.com/office/drawing/2014/main" id="{5EAB62D4-5939-6D44-819D-3FC3CDB0AAF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840515DF-4480-0840-8EA1-0B1BD526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0" name="Picture 54">
            <a:extLst>
              <a:ext uri="{FF2B5EF4-FFF2-40B4-BE49-F238E27FC236}">
                <a16:creationId xmlns:a16="http://schemas.microsoft.com/office/drawing/2014/main" id="{F2B45AC5-F57F-E84D-B0DA-28AB821F602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2" y="373999"/>
            <a:ext cx="9771775" cy="27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3">
            <a:extLst>
              <a:ext uri="{FF2B5EF4-FFF2-40B4-BE49-F238E27FC236}">
                <a16:creationId xmlns:a16="http://schemas.microsoft.com/office/drawing/2014/main" id="{4CA46DDE-1CEB-AB4B-99A8-CDA8D7BD2F3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32" y="2924009"/>
            <a:ext cx="9826365" cy="43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2">
            <a:extLst>
              <a:ext uri="{FF2B5EF4-FFF2-40B4-BE49-F238E27FC236}">
                <a16:creationId xmlns:a16="http://schemas.microsoft.com/office/drawing/2014/main" id="{C91727C4-5DC1-E14A-BC55-581DA57406A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03" y="3184244"/>
            <a:ext cx="9585575" cy="22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1">
            <a:extLst>
              <a:ext uri="{FF2B5EF4-FFF2-40B4-BE49-F238E27FC236}">
                <a16:creationId xmlns:a16="http://schemas.microsoft.com/office/drawing/2014/main" id="{BDB002A3-552C-A34D-8382-61DFC3FB8694}"/>
              </a:ext>
            </a:extLst>
          </p:cNvPr>
          <p:cNvSpPr>
            <a:spLocks/>
          </p:cNvSpPr>
          <p:nvPr/>
        </p:nvSpPr>
        <p:spPr bwMode="auto">
          <a:xfrm>
            <a:off x="1343675" y="3107712"/>
            <a:ext cx="9606503" cy="2286107"/>
          </a:xfrm>
          <a:prstGeom prst="rect">
            <a:avLst/>
          </a:prstGeom>
          <a:noFill/>
          <a:ln w="76200">
            <a:solidFill>
              <a:srgbClr val="006F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4" name="Picture 50">
            <a:extLst>
              <a:ext uri="{FF2B5EF4-FFF2-40B4-BE49-F238E27FC236}">
                <a16:creationId xmlns:a16="http://schemas.microsoft.com/office/drawing/2014/main" id="{54EE0D2B-AADC-624C-A948-027C7303418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98" y="3344810"/>
            <a:ext cx="5842001" cy="4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5AE716F9-09EE-E74D-A210-6D1D88F25406}"/>
              </a:ext>
            </a:extLst>
          </p:cNvPr>
          <p:cNvSpPr txBox="1">
            <a:spLocks/>
          </p:cNvSpPr>
          <p:nvPr/>
        </p:nvSpPr>
        <p:spPr bwMode="auto">
          <a:xfrm>
            <a:off x="1737553" y="4180662"/>
            <a:ext cx="2874889" cy="482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82588" algn="l"/>
                <a:tab pos="2324100" algn="l"/>
              </a:tabLst>
            </a:pPr>
            <a:r>
              <a:rPr kumimoji="0" lang="fr-FR" altLang="fr-FR" sz="2800" b="1" i="0" u="none" strike="noStrike" cap="none" normalizeH="0" baseline="0" dirty="0">
                <a:ln>
                  <a:noFill/>
                </a:ln>
                <a:solidFill>
                  <a:srgbClr val="00AF50"/>
                </a:solidFill>
                <a:effectLst/>
                <a:latin typeface="Trebuchet MS" panose="020B0703020202090204" pitchFamily="34" charset="0"/>
                <a:ea typeface="Carlito"/>
                <a:cs typeface="Carlito"/>
              </a:rPr>
              <a:t> 	SYMPTÔMES	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48">
            <a:extLst>
              <a:ext uri="{FF2B5EF4-FFF2-40B4-BE49-F238E27FC236}">
                <a16:creationId xmlns:a16="http://schemas.microsoft.com/office/drawing/2014/main" id="{764ADB84-7812-3848-9C3A-FC8D87314477}"/>
              </a:ext>
            </a:extLst>
          </p:cNvPr>
          <p:cNvSpPr txBox="1">
            <a:spLocks/>
          </p:cNvSpPr>
          <p:nvPr/>
        </p:nvSpPr>
        <p:spPr bwMode="auto">
          <a:xfrm>
            <a:off x="5080722" y="4199198"/>
            <a:ext cx="2279786" cy="489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0350" algn="l"/>
                <a:tab pos="2570163" algn="l"/>
              </a:tabLst>
            </a:pPr>
            <a:r>
              <a:rPr lang="fr-FR" altLang="fr-FR" sz="2800" b="1" dirty="0">
                <a:solidFill>
                  <a:srgbClr val="C00000"/>
                </a:solidFill>
                <a:latin typeface="Trebuchet MS" panose="020B0703020202090204" pitchFamily="34" charset="0"/>
              </a:rPr>
              <a:t>PREVENTIONS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Black" panose="020B0604020202020204" pitchFamily="34" charset="0"/>
                <a:ea typeface="Carlito"/>
                <a:cs typeface="Carlito"/>
              </a:rPr>
              <a:t>	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47">
            <a:extLst>
              <a:ext uri="{FF2B5EF4-FFF2-40B4-BE49-F238E27FC236}">
                <a16:creationId xmlns:a16="http://schemas.microsoft.com/office/drawing/2014/main" id="{2223F7A2-1B77-C049-84E0-3E8BA6EC7DA7}"/>
              </a:ext>
            </a:extLst>
          </p:cNvPr>
          <p:cNvSpPr txBox="1">
            <a:spLocks/>
          </p:cNvSpPr>
          <p:nvPr/>
        </p:nvSpPr>
        <p:spPr bwMode="auto">
          <a:xfrm>
            <a:off x="7954124" y="4224001"/>
            <a:ext cx="2500323" cy="4395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500" b="1" i="1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 </a:t>
            </a:r>
            <a:r>
              <a:rPr lang="fr-FR" altLang="fr-FR" sz="2800" b="1" dirty="0">
                <a:solidFill>
                  <a:srgbClr val="00B0F0"/>
                </a:solidFill>
                <a:latin typeface="Trebuchet MS" panose="020B0703020202090204" pitchFamily="34" charset="0"/>
              </a:rPr>
              <a:t>TRAITEMENTS</a:t>
            </a:r>
            <a:r>
              <a:rPr kumimoji="0" lang="fr-FR" altLang="fr-FR" sz="2500" b="1" i="1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628D8FE-A886-2749-BE52-F5C82DD07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213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40EF233-8035-3C49-99A0-9A3E69B233A5}"/>
              </a:ext>
            </a:extLst>
          </p:cNvPr>
          <p:cNvSpPr txBox="1"/>
          <p:nvPr/>
        </p:nvSpPr>
        <p:spPr>
          <a:xfrm>
            <a:off x="1531063" y="6156141"/>
            <a:ext cx="25464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1- Hexa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CD42643-7569-3342-BD29-D5443091C182}"/>
              </a:ext>
            </a:extLst>
          </p:cNvPr>
          <p:cNvSpPr txBox="1"/>
          <p:nvPr/>
        </p:nvSpPr>
        <p:spPr>
          <a:xfrm>
            <a:off x="5314683" y="6138738"/>
            <a:ext cx="298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Cours – PPT – Octobre - 2021</a:t>
            </a:r>
            <a:r>
              <a:rPr lang="fr-FR" dirty="0">
                <a:effectLst/>
              </a:rPr>
              <a:t> 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2A81FD-F7AC-AF44-81BE-FEE398BDF34A}"/>
              </a:ext>
            </a:extLst>
          </p:cNvPr>
          <p:cNvSpPr txBox="1"/>
          <p:nvPr/>
        </p:nvSpPr>
        <p:spPr>
          <a:xfrm>
            <a:off x="9540024" y="6159404"/>
            <a:ext cx="930728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Habib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80CCF0FF-D2AC-8746-941D-2F4B9BA0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08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88C9F8C7-7233-46B8-B3FD-BC986190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1" y="276921"/>
            <a:ext cx="10515600" cy="1325563"/>
          </a:xfrm>
          <a:gradFill flip="none" rotWithShape="1">
            <a:gsLst>
              <a:gs pos="0">
                <a:schemeClr val="bg1"/>
              </a:gs>
              <a:gs pos="100000">
                <a:srgbClr val="9DC3E6"/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fr-FR" sz="6000" b="1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rlito"/>
                <a:cs typeface="Carlito"/>
              </a:rPr>
              <a:t>Les</a:t>
            </a:r>
            <a:r>
              <a:rPr lang="fr-FR" sz="6000" b="1" spc="-495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rlito"/>
                <a:cs typeface="Carlito"/>
              </a:rPr>
              <a:t> </a:t>
            </a:r>
            <a:r>
              <a:rPr lang="fr-FR" sz="6000" b="1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rlito"/>
                <a:cs typeface="Carlito"/>
              </a:rPr>
              <a:t>SYMPTÔMES</a:t>
            </a:r>
            <a:endParaRPr lang="fr-FR" sz="138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E92F20-7FA5-48DE-B47F-215A8C6C6B9C}"/>
              </a:ext>
            </a:extLst>
          </p:cNvPr>
          <p:cNvSpPr txBox="1"/>
          <p:nvPr/>
        </p:nvSpPr>
        <p:spPr>
          <a:xfrm>
            <a:off x="838200" y="1802532"/>
            <a:ext cx="5148714" cy="70788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9DC3E6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rlito"/>
                <a:cs typeface="Carlito"/>
              </a:rPr>
              <a:t>Les Plus Fréquents</a:t>
            </a:r>
            <a:endParaRPr lang="fr-FR" sz="4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219962-D3D6-4B51-8D82-B58ED2A4735E}"/>
              </a:ext>
            </a:extLst>
          </p:cNvPr>
          <p:cNvSpPr txBox="1"/>
          <p:nvPr/>
        </p:nvSpPr>
        <p:spPr>
          <a:xfrm>
            <a:off x="6205088" y="1802532"/>
            <a:ext cx="5145319" cy="70788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9DC3E6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Les</a:t>
            </a:r>
            <a:r>
              <a:rPr lang="fr-FR" sz="4000" b="1" spc="-650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 </a:t>
            </a:r>
            <a:r>
              <a:rPr lang="fr-FR" sz="4000" b="1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Moins</a:t>
            </a:r>
            <a:r>
              <a:rPr lang="fr-FR" sz="4000" b="1" spc="-655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 </a:t>
            </a:r>
            <a:r>
              <a:rPr lang="fr-FR" sz="4000" b="1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Fréquents</a:t>
            </a:r>
            <a:endParaRPr lang="fr-FR" sz="4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4056470-4A90-4DB0-938D-5C6FE2F850A2}"/>
              </a:ext>
            </a:extLst>
          </p:cNvPr>
          <p:cNvSpPr txBox="1"/>
          <p:nvPr/>
        </p:nvSpPr>
        <p:spPr>
          <a:xfrm>
            <a:off x="841595" y="2497593"/>
            <a:ext cx="5145319" cy="37984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6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t" anchorCtr="0">
            <a:noAutofit/>
          </a:bodyPr>
          <a:lstStyle/>
          <a:p>
            <a:pPr marL="342900" lvl="0" indent="-342900">
              <a:spcBef>
                <a:spcPts val="4340"/>
              </a:spcBef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r>
              <a:rPr lang="fr-FR" sz="4400" b="1" i="1" spc="5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Fièvre</a:t>
            </a:r>
            <a:endParaRPr lang="fr-FR" sz="4400" b="1" i="1" spc="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80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r>
              <a:rPr lang="fr-FR" sz="4400" b="1" i="1" spc="-50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Toux</a:t>
            </a:r>
            <a:r>
              <a:rPr lang="fr-FR" sz="4400" b="1" i="1" spc="-30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4400" b="1" i="1" spc="5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Sèche</a:t>
            </a:r>
            <a:endParaRPr lang="fr-FR" sz="4400" spc="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r>
              <a:rPr lang="fr-FR" sz="4400" b="1" i="1" spc="5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Fatigue</a:t>
            </a: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endParaRPr lang="fr-FR" b="1" i="1" spc="5" dirty="0">
              <a:solidFill>
                <a:srgbClr val="00AFEF"/>
              </a:solidFill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lvl="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tabLst>
                <a:tab pos="546735" algn="l"/>
              </a:tabLst>
            </a:pPr>
            <a:endParaRPr lang="fr-FR" b="1" i="1" spc="5" dirty="0">
              <a:solidFill>
                <a:srgbClr val="00AFEF"/>
              </a:solidFill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endParaRPr lang="fr-FR" sz="1800" b="1" i="1" spc="5" dirty="0">
              <a:solidFill>
                <a:srgbClr val="00AFEF"/>
              </a:solidFill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endParaRPr lang="fr-FR" b="1" i="1" spc="5" dirty="0">
              <a:solidFill>
                <a:srgbClr val="00AFEF"/>
              </a:solidFill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endParaRPr lang="fr-FR" sz="1800" spc="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CFFD456-934A-4A53-8328-1271F321AFFF}"/>
              </a:ext>
            </a:extLst>
          </p:cNvPr>
          <p:cNvSpPr txBox="1"/>
          <p:nvPr/>
        </p:nvSpPr>
        <p:spPr>
          <a:xfrm>
            <a:off x="6204002" y="2497594"/>
            <a:ext cx="5145319" cy="3798476"/>
          </a:xfrm>
          <a:prstGeom prst="rect">
            <a:avLst/>
          </a:prstGeom>
          <a:gradFill flip="none" rotWithShape="1">
            <a:gsLst>
              <a:gs pos="9000">
                <a:schemeClr val="accent1">
                  <a:lumMod val="5000"/>
                  <a:lumOff val="95000"/>
                </a:schemeClr>
              </a:gs>
              <a:gs pos="76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 anchor="ctr" anchorCtr="0">
            <a:noAutofit/>
          </a:bodyPr>
          <a:lstStyle/>
          <a:p>
            <a:pPr marL="342900" lvl="0" indent="-342900">
              <a:spcBef>
                <a:spcPts val="410"/>
              </a:spcBef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Courbatures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70"/>
              </a:spcBef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Maux de</a:t>
            </a:r>
            <a:r>
              <a:rPr lang="fr-FR" sz="2400" b="1" spc="29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Gorge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85"/>
              </a:spcBef>
              <a:spcAft>
                <a:spcPts val="0"/>
              </a:spcAft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5295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Diarrhée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75"/>
              </a:spcBef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Conjonctivite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75"/>
              </a:spcBef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Maux de</a:t>
            </a:r>
            <a:r>
              <a:rPr lang="fr-FR" sz="2400" b="1" spc="310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Tête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85"/>
              </a:spcBef>
              <a:spcAft>
                <a:spcPts val="0"/>
              </a:spcAft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5295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Perte de </a:t>
            </a:r>
            <a:r>
              <a:rPr lang="fr-FR" sz="2400" b="1" spc="-3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L’odorat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ou du</a:t>
            </a:r>
            <a:r>
              <a:rPr lang="fr-FR" sz="2400" b="1" spc="2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Goût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584835" lvl="0" indent="-342900">
              <a:lnSpc>
                <a:spcPct val="83000"/>
              </a:lnSpc>
              <a:spcBef>
                <a:spcPts val="930"/>
              </a:spcBef>
              <a:spcAft>
                <a:spcPts val="0"/>
              </a:spcAft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Eruption Cutanée ou décoloration</a:t>
            </a:r>
            <a:r>
              <a:rPr lang="fr-FR" sz="2400" b="1" spc="-190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des</a:t>
            </a:r>
            <a:r>
              <a:rPr lang="fr-FR" sz="2400" b="1" spc="-18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doigts</a:t>
            </a:r>
            <a:r>
              <a:rPr lang="fr-FR" sz="2400" b="1" spc="-190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ou</a:t>
            </a:r>
            <a:r>
              <a:rPr lang="fr-FR" sz="2400" b="1" spc="-18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des Orteils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9B9CB9-C0B2-4B46-A1FD-65DD01F4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81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fade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4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build="allAtOnce" animBg="1"/>
      <p:bldP spid="15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8.png">
            <a:extLst>
              <a:ext uri="{FF2B5EF4-FFF2-40B4-BE49-F238E27FC236}">
                <a16:creationId xmlns:a16="http://schemas.microsoft.com/office/drawing/2014/main" id="{AE532094-58B5-A340-B16A-24DACE0E5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38133"/>
            <a:ext cx="10973003" cy="372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9.jpeg">
            <a:extLst>
              <a:ext uri="{FF2B5EF4-FFF2-40B4-BE49-F238E27FC236}">
                <a16:creationId xmlns:a16="http://schemas.microsoft.com/office/drawing/2014/main" id="{BD6FDE24-B2F9-1E4B-B5AE-0417EDD1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5892746"/>
            <a:ext cx="2682442" cy="63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4E47BD8-6BE9-0D4F-BEED-F2693435E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028" y="-340440"/>
            <a:ext cx="4312816" cy="34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9064" tIns="342792" rIns="469752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B9EFFEF-8229-F54E-BA1D-1675E245C95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3930"/>
            <a:ext cx="10973003" cy="13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ADB211EA-E4FD-6048-A57D-D5AE138EEBB5}"/>
              </a:ext>
            </a:extLst>
          </p:cNvPr>
          <p:cNvSpPr txBox="1">
            <a:spLocks/>
          </p:cNvSpPr>
          <p:nvPr/>
        </p:nvSpPr>
        <p:spPr bwMode="auto">
          <a:xfrm>
            <a:off x="1426028" y="548964"/>
            <a:ext cx="9339943" cy="99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Les PREVENTIONS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DA12C22-2AB2-2444-A409-BBAF939F2E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26028" y="6857999"/>
            <a:ext cx="43128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BDA8154-723B-1E4C-A7BC-CB9B1689210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734054" y="3649415"/>
            <a:ext cx="431281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13100" algn="l"/>
              </a:tabLst>
            </a:pP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rgbClr val="585858"/>
              </a:solidFill>
              <a:effectLst/>
              <a:latin typeface="Carlito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13100" algn="l"/>
              </a:tabLst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E2BBF4-D5D8-094E-A636-E974CB2438A3}"/>
              </a:ext>
            </a:extLst>
          </p:cNvPr>
          <p:cNvSpPr txBox="1"/>
          <p:nvPr/>
        </p:nvSpPr>
        <p:spPr>
          <a:xfrm>
            <a:off x="2351216" y="2387530"/>
            <a:ext cx="707848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Prenez du recul, Respirez , Méditez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Echangez avec vos proches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Gardez un mode de vie sain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Soyez indulgent avec vous et avec les autres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  <a:cs typeface="Arial" panose="020B0604020202020204" pitchFamily="34" charset="0"/>
              </a:rPr>
              <a:t>Demandez de l’aide si besoin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ctr"/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D35EC90-7764-F348-96D5-D88F35BF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764" y="6492873"/>
            <a:ext cx="2743200" cy="365125"/>
          </a:xfrm>
        </p:spPr>
        <p:txBody>
          <a:bodyPr/>
          <a:lstStyle/>
          <a:p>
            <a:fld id="{AAD0CFF1-EA61-424D-A23A-20D16A0A84E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11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1CECBE1-4688-7949-8EDC-006B27D9C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04509" y="42394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114" tIns="45720" rIns="1513998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9" name="Picture 42">
            <a:extLst>
              <a:ext uri="{FF2B5EF4-FFF2-40B4-BE49-F238E27FC236}">
                <a16:creationId xmlns:a16="http://schemas.microsoft.com/office/drawing/2014/main" id="{3FC43524-68DB-4C42-A5E4-4259F0ED836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4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1">
            <a:extLst>
              <a:ext uri="{FF2B5EF4-FFF2-40B4-BE49-F238E27FC236}">
                <a16:creationId xmlns:a16="http://schemas.microsoft.com/office/drawing/2014/main" id="{A17C7BB4-40D4-AE48-A0BD-06A25BE994A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" y="0"/>
            <a:ext cx="12049688" cy="144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907E19-3CFC-5849-A099-FED4E8682DA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" y="1413057"/>
            <a:ext cx="6272512" cy="32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BDB92920-48B6-D642-B6CB-F6E84A85827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25" y="1384770"/>
            <a:ext cx="3080098" cy="32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8">
            <a:extLst>
              <a:ext uri="{FF2B5EF4-FFF2-40B4-BE49-F238E27FC236}">
                <a16:creationId xmlns:a16="http://schemas.microsoft.com/office/drawing/2014/main" id="{7974F89D-0E19-354B-9A68-917696544EA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78" y="1423438"/>
            <a:ext cx="2730980" cy="318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7">
            <a:extLst>
              <a:ext uri="{FF2B5EF4-FFF2-40B4-BE49-F238E27FC236}">
                <a16:creationId xmlns:a16="http://schemas.microsoft.com/office/drawing/2014/main" id="{6D7C86F0-4CD1-3648-8416-292E820C701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4509" y="56784154"/>
            <a:ext cx="294068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4883549-B025-DB4E-9F97-5EA8B69D8DE3}"/>
              </a:ext>
            </a:extLst>
          </p:cNvPr>
          <p:cNvSpPr txBox="1"/>
          <p:nvPr/>
        </p:nvSpPr>
        <p:spPr>
          <a:xfrm>
            <a:off x="1191491" y="9838"/>
            <a:ext cx="10131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150" dirty="0">
                <a:solidFill>
                  <a:srgbClr val="00AFEF"/>
                </a:solidFill>
                <a:latin typeface="Trebuchet MS"/>
              </a:rPr>
              <a:t>Les TRAITEMENTS</a:t>
            </a:r>
          </a:p>
        </p:txBody>
      </p:sp>
      <p:pic>
        <p:nvPicPr>
          <p:cNvPr id="15" name="Picture 37">
            <a:extLst>
              <a:ext uri="{FF2B5EF4-FFF2-40B4-BE49-F238E27FC236}">
                <a16:creationId xmlns:a16="http://schemas.microsoft.com/office/drawing/2014/main" id="{8F73B03B-ABA1-E24C-8746-6B9B610BE62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" y="4534693"/>
            <a:ext cx="12033153" cy="15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78A660-8D1B-B748-8FFE-1C1A6A90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3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3000">
        <p14:honeycomb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5594F4-64F7-F644-85E7-C946D689C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5</a:t>
            </a:fld>
            <a:endParaRPr lang="fr-FR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E26EB2F-0048-6B46-9153-F73F33B70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88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114" tIns="45720" rIns="1472736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1" name="Picture 35">
            <a:extLst>
              <a:ext uri="{FF2B5EF4-FFF2-40B4-BE49-F238E27FC236}">
                <a16:creationId xmlns:a16="http://schemas.microsoft.com/office/drawing/2014/main" id="{69260BC8-5052-7D4E-873E-975380EF046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3" y="0"/>
            <a:ext cx="11986953" cy="138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4">
            <a:extLst>
              <a:ext uri="{FF2B5EF4-FFF2-40B4-BE49-F238E27FC236}">
                <a16:creationId xmlns:a16="http://schemas.microsoft.com/office/drawing/2014/main" id="{B52E8207-6F15-5943-A81C-AD8E4131E0D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2" y="1353272"/>
            <a:ext cx="2840615" cy="42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07946F25-2987-A548-8B02-DD222FAD8A4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40" y="1353273"/>
            <a:ext cx="2428938" cy="42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2">
            <a:extLst>
              <a:ext uri="{FF2B5EF4-FFF2-40B4-BE49-F238E27FC236}">
                <a16:creationId xmlns:a16="http://schemas.microsoft.com/office/drawing/2014/main" id="{92BCED77-ABEE-FC4C-9644-C29BB6F6315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98" y="1353274"/>
            <a:ext cx="3062478" cy="42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1">
            <a:extLst>
              <a:ext uri="{FF2B5EF4-FFF2-40B4-BE49-F238E27FC236}">
                <a16:creationId xmlns:a16="http://schemas.microsoft.com/office/drawing/2014/main" id="{8D9C7447-F8D8-2E4A-88AD-29C7582B6C9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364" y="1368177"/>
            <a:ext cx="2187105" cy="42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0">
            <a:extLst>
              <a:ext uri="{FF2B5EF4-FFF2-40B4-BE49-F238E27FC236}">
                <a16:creationId xmlns:a16="http://schemas.microsoft.com/office/drawing/2014/main" id="{DF8B3488-0C3B-2942-AC1D-199FB8FA572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724" y="1368181"/>
            <a:ext cx="1817395" cy="42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9">
            <a:extLst>
              <a:ext uri="{FF2B5EF4-FFF2-40B4-BE49-F238E27FC236}">
                <a16:creationId xmlns:a16="http://schemas.microsoft.com/office/drawing/2014/main" id="{F1A09D67-8E16-D54E-A0A8-B4B1258A36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87" y="5643436"/>
            <a:ext cx="4567424" cy="7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E6691D19-0993-FF43-A567-4252EA243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802" y="8377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800" b="0" i="0" u="none" strike="noStrike" cap="none" normalizeH="0" baseline="0" dirty="0">
                <a:ln>
                  <a:noFill/>
                </a:ln>
                <a:solidFill>
                  <a:srgbClr val="00AFEF"/>
                </a:solidFill>
                <a:effectLst/>
                <a:latin typeface="Arial" panose="020B060402020202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Les Statistiques</a:t>
            </a:r>
            <a:endParaRPr kumimoji="0" lang="fr-FR" altLang="fr-F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40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split orient="vert"/>
      </p:transition>
    </mc:Choice>
    <mc:Fallback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8D5DD5-941E-9043-93B9-DC422F21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6</a:t>
            </a:fld>
            <a:endParaRPr lang="fr-FR"/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F74073AB-8193-C947-ABE6-71FAE860B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447627"/>
              </p:ext>
            </p:extLst>
          </p:nvPr>
        </p:nvGraphicFramePr>
        <p:xfrm>
          <a:off x="739058" y="1421717"/>
          <a:ext cx="5356942" cy="401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Larme 5">
            <a:extLst>
              <a:ext uri="{FF2B5EF4-FFF2-40B4-BE49-F238E27FC236}">
                <a16:creationId xmlns:a16="http://schemas.microsoft.com/office/drawing/2014/main" id="{41C89090-DA53-974F-8FF3-5BA64C2C95AF}"/>
              </a:ext>
            </a:extLst>
          </p:cNvPr>
          <p:cNvSpPr/>
          <p:nvPr/>
        </p:nvSpPr>
        <p:spPr>
          <a:xfrm>
            <a:off x="7713406" y="2235882"/>
            <a:ext cx="3510116" cy="3200400"/>
          </a:xfrm>
          <a:prstGeom prst="teardrop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2Left"/>
            <a:lightRig rig="flat" dir="t"/>
          </a:scene3d>
          <a:sp3d>
            <a:bevelT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fr-FR" sz="2800" dirty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rebuchet MS" panose="020B0703020202090204" pitchFamily="34" charset="0"/>
              </a:rPr>
              <a:t>Appliquez les Gestes Barrière </a:t>
            </a:r>
          </a:p>
          <a:p>
            <a:pPr algn="ctr"/>
            <a:endParaRPr lang="fr-FR" sz="2800" dirty="0"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2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shred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A1613E-88CE-A648-B05F-E8463B2C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0205B3-85BC-A44B-9D47-84160631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D0CFF1-EA61-424D-A23A-20D16A0A84E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23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107</Words>
  <Application>Microsoft Macintosh PowerPoint</Application>
  <PresentationFormat>Grand écran</PresentationFormat>
  <Paragraphs>42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Carlito</vt:lpstr>
      <vt:lpstr>Georgia</vt:lpstr>
      <vt:lpstr>Trebuchet MS</vt:lpstr>
      <vt:lpstr>Wingdings</vt:lpstr>
      <vt:lpstr>Thème Office</vt:lpstr>
      <vt:lpstr>Présentation PowerPoint</vt:lpstr>
      <vt:lpstr>Les SYMPTÔMES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QADDAHA</dc:creator>
  <cp:lastModifiedBy>Gabriel QADDAHA</cp:lastModifiedBy>
  <cp:revision>4</cp:revision>
  <dcterms:created xsi:type="dcterms:W3CDTF">2021-10-12T12:10:40Z</dcterms:created>
  <dcterms:modified xsi:type="dcterms:W3CDTF">2021-10-12T13:53:55Z</dcterms:modified>
</cp:coreProperties>
</file>